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1" r:id="rId3"/>
    <p:sldId id="257" r:id="rId4"/>
    <p:sldId id="265" r:id="rId5"/>
    <p:sldId id="266" r:id="rId6"/>
    <p:sldId id="268" r:id="rId7"/>
    <p:sldId id="263" r:id="rId8"/>
    <p:sldId id="258" r:id="rId9"/>
    <p:sldId id="269" r:id="rId10"/>
    <p:sldId id="270" r:id="rId11"/>
    <p:sldId id="264" r:id="rId12"/>
    <p:sldId id="262"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11AF829-4671-4694-A219-161D1AADFEA8}">
          <p14:sldIdLst>
            <p14:sldId id="256"/>
            <p14:sldId id="261"/>
            <p14:sldId id="257"/>
            <p14:sldId id="265"/>
            <p14:sldId id="266"/>
            <p14:sldId id="268"/>
            <p14:sldId id="263"/>
          </p14:sldIdLst>
        </p14:section>
        <p14:section name="Untitled Section" id="{85041802-FEAC-4312-90E9-F6F4CCEFED35}">
          <p14:sldIdLst>
            <p14:sldId id="258"/>
            <p14:sldId id="269"/>
            <p14:sldId id="270"/>
            <p14:sldId id="264"/>
            <p14:sldId id="262"/>
            <p14:sldId id="2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06" autoAdjust="0"/>
    <p:restoredTop sz="94434" autoAdjust="0"/>
  </p:normalViewPr>
  <p:slideViewPr>
    <p:cSldViewPr snapToGrid="0">
      <p:cViewPr varScale="1">
        <p:scale>
          <a:sx n="68" d="100"/>
          <a:sy n="68" d="100"/>
        </p:scale>
        <p:origin x="9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A534F1-7979-4A30-8DD0-D657D944F16B}" type="datetimeFigureOut">
              <a:rPr lang="en-GB" smtClean="0"/>
              <a:t>29/11/2022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B90039-3DF5-4AA7-9A99-CE30AFD04FF6}" type="slidenum">
              <a:rPr lang="en-GB" smtClean="0"/>
              <a:t>‹#›</a:t>
            </a:fld>
            <a:endParaRPr lang="en-GB"/>
          </a:p>
        </p:txBody>
      </p:sp>
    </p:spTree>
    <p:extLst>
      <p:ext uri="{BB962C8B-B14F-4D97-AF65-F5344CB8AC3E}">
        <p14:creationId xmlns:p14="http://schemas.microsoft.com/office/powerpoint/2010/main" val="2635092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B90039-3DF5-4AA7-9A99-CE30AFD04FF6}" type="slidenum">
              <a:rPr lang="en-GB" smtClean="0"/>
              <a:t>8</a:t>
            </a:fld>
            <a:endParaRPr lang="en-GB"/>
          </a:p>
        </p:txBody>
      </p:sp>
    </p:spTree>
    <p:extLst>
      <p:ext uri="{BB962C8B-B14F-4D97-AF65-F5344CB8AC3E}">
        <p14:creationId xmlns:p14="http://schemas.microsoft.com/office/powerpoint/2010/main" val="3360445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1B90039-3DF5-4AA7-9A99-CE30AFD04FF6}" type="slidenum">
              <a:rPr lang="en-GB" smtClean="0"/>
              <a:t>10</a:t>
            </a:fld>
            <a:endParaRPr lang="en-GB"/>
          </a:p>
        </p:txBody>
      </p:sp>
    </p:spTree>
    <p:extLst>
      <p:ext uri="{BB962C8B-B14F-4D97-AF65-F5344CB8AC3E}">
        <p14:creationId xmlns:p14="http://schemas.microsoft.com/office/powerpoint/2010/main" val="3848348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1492769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165669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43800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912094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07784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4146173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22073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2060859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4160566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t>29/11/2022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3416318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016794-11C2-46D9-A398-421F960C3EE3}"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394711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016794-11C2-46D9-A398-421F960C3EE3}" type="datetimeFigureOut">
              <a:rPr lang="en-GB" smtClean="0"/>
              <a:t>29/11/2022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1996385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016794-11C2-46D9-A398-421F960C3EE3}" type="datetimeFigureOut">
              <a:rPr lang="en-GB" smtClean="0"/>
              <a:t>29/11/2022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244038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016794-11C2-46D9-A398-421F960C3EE3}" type="datetimeFigureOut">
              <a:rPr lang="en-GB" smtClean="0"/>
              <a:t>29/11/2022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157302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016794-11C2-46D9-A398-421F960C3EE3}"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286570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016794-11C2-46D9-A398-421F960C3EE3}" type="datetimeFigureOut">
              <a:rPr lang="en-GB" smtClean="0"/>
              <a:t>29/11/2022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t>‹#›</a:t>
            </a:fld>
            <a:endParaRPr lang="en-GB"/>
          </a:p>
        </p:txBody>
      </p:sp>
    </p:spTree>
    <p:extLst>
      <p:ext uri="{BB962C8B-B14F-4D97-AF65-F5344CB8AC3E}">
        <p14:creationId xmlns:p14="http://schemas.microsoft.com/office/powerpoint/2010/main" val="2971885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016794-11C2-46D9-A398-421F960C3EE3}" type="datetimeFigureOut">
              <a:rPr lang="en-GB" smtClean="0"/>
              <a:t>29/11/2022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392986-1181-438F-B387-F720AEBF39C5}" type="slidenum">
              <a:rPr lang="en-GB" smtClean="0"/>
              <a:t>‹#›</a:t>
            </a:fld>
            <a:endParaRPr lang="en-GB"/>
          </a:p>
        </p:txBody>
      </p:sp>
    </p:spTree>
    <p:extLst>
      <p:ext uri="{BB962C8B-B14F-4D97-AF65-F5344CB8AC3E}">
        <p14:creationId xmlns:p14="http://schemas.microsoft.com/office/powerpoint/2010/main" val="296817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CORPORATE BRIEFING SESSION</a:t>
            </a: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pPr>
              <a:lnSpc>
                <a:spcPct val="200000"/>
              </a:lnSpc>
            </a:pPr>
            <a:r>
              <a:rPr lang="en-GB" sz="2000" dirty="0">
                <a:ln w="0">
                  <a:solidFill>
                    <a:srgbClr val="FFC000"/>
                  </a:solidFill>
                </a:ln>
                <a:solidFill>
                  <a:srgbClr val="FFC000"/>
                </a:solidFill>
                <a:latin typeface="Helvetica" panose="020B0604020202020204" pitchFamily="34" charset="0"/>
                <a:cs typeface="Helvetica" panose="020B0604020202020204" pitchFamily="34" charset="0"/>
              </a:rPr>
              <a:t>For the Year Ended June 30, 2022</a:t>
            </a:r>
          </a:p>
          <a:p>
            <a:pPr>
              <a:lnSpc>
                <a:spcPct val="200000"/>
              </a:lnSpc>
            </a:pPr>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Crescent Jute Products Limited</a:t>
            </a:r>
          </a:p>
        </p:txBody>
      </p:sp>
    </p:spTree>
    <p:extLst>
      <p:ext uri="{BB962C8B-B14F-4D97-AF65-F5344CB8AC3E}">
        <p14:creationId xmlns:p14="http://schemas.microsoft.com/office/powerpoint/2010/main" val="92994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FINANCIAL PERFORMANCE</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graphicFrame>
        <p:nvGraphicFramePr>
          <p:cNvPr id="20" name="Table 19">
            <a:extLst>
              <a:ext uri="{FF2B5EF4-FFF2-40B4-BE49-F238E27FC236}">
                <a16:creationId xmlns:a16="http://schemas.microsoft.com/office/drawing/2014/main" id="{0CEB58D8-19A3-C6A2-5FD6-44A5480C4F8B}"/>
              </a:ext>
            </a:extLst>
          </p:cNvPr>
          <p:cNvGraphicFramePr>
            <a:graphicFrameLocks noGrp="1"/>
          </p:cNvGraphicFramePr>
          <p:nvPr>
            <p:extLst>
              <p:ext uri="{D42A27DB-BD31-4B8C-83A1-F6EECF244321}">
                <p14:modId xmlns:p14="http://schemas.microsoft.com/office/powerpoint/2010/main" val="3498772099"/>
              </p:ext>
            </p:extLst>
          </p:nvPr>
        </p:nvGraphicFramePr>
        <p:xfrm>
          <a:off x="677334" y="914913"/>
          <a:ext cx="8128249" cy="3987165"/>
        </p:xfrm>
        <a:graphic>
          <a:graphicData uri="http://schemas.openxmlformats.org/drawingml/2006/table">
            <a:tbl>
              <a:tblPr>
                <a:tableStyleId>{5C22544A-7EE6-4342-B048-85BDC9FD1C3A}</a:tableStyleId>
              </a:tblPr>
              <a:tblGrid>
                <a:gridCol w="5039418">
                  <a:extLst>
                    <a:ext uri="{9D8B030D-6E8A-4147-A177-3AD203B41FA5}">
                      <a16:colId xmlns:a16="http://schemas.microsoft.com/office/drawing/2014/main" val="2654509213"/>
                    </a:ext>
                  </a:extLst>
                </a:gridCol>
                <a:gridCol w="3088831">
                  <a:extLst>
                    <a:ext uri="{9D8B030D-6E8A-4147-A177-3AD203B41FA5}">
                      <a16:colId xmlns:a16="http://schemas.microsoft.com/office/drawing/2014/main" val="2698701216"/>
                    </a:ext>
                  </a:extLst>
                </a:gridCol>
              </a:tblGrid>
              <a:tr h="228600">
                <a:tc>
                  <a:txBody>
                    <a:bodyPr/>
                    <a:lstStyle/>
                    <a:p>
                      <a:pPr algn="ctr" fontAlgn="ctr"/>
                      <a:r>
                        <a:rPr lang="en-US" sz="1600" u="none" strike="noStrike">
                          <a:effectLst/>
                        </a:rPr>
                        <a:t> </a:t>
                      </a:r>
                      <a:endParaRPr lang="en-US" sz="1600" b="0" i="1" u="none" strike="noStrike">
                        <a:effectLst/>
                        <a:latin typeface="Arial" panose="020B0604020202020204" pitchFamily="34" charset="0"/>
                      </a:endParaRPr>
                    </a:p>
                  </a:txBody>
                  <a:tcPr marL="9525" marR="9525" marT="9525" marB="0" anchor="ctr"/>
                </a:tc>
                <a:tc>
                  <a:txBody>
                    <a:bodyPr/>
                    <a:lstStyle/>
                    <a:p>
                      <a:pPr algn="ctr" fontAlgn="ctr"/>
                      <a:r>
                        <a:rPr lang="en-US" sz="1600" u="none" strike="noStrike">
                          <a:effectLst/>
                        </a:rPr>
                        <a:t>Period Ended</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1612281912"/>
                  </a:ext>
                </a:extLst>
              </a:tr>
              <a:tr h="228600">
                <a:tc>
                  <a:txBody>
                    <a:bodyPr/>
                    <a:lstStyle/>
                    <a:p>
                      <a:pPr algn="l" fontAlgn="ctr"/>
                      <a:r>
                        <a:rPr lang="en-US" sz="1600" u="none" strike="noStrike">
                          <a:effectLst/>
                        </a:rPr>
                        <a:t> </a:t>
                      </a:r>
                      <a:endParaRPr lang="en-US" sz="1600" b="0" i="1" u="none" strike="noStrike">
                        <a:effectLst/>
                        <a:latin typeface="Arial" panose="020B0604020202020204" pitchFamily="34" charset="0"/>
                      </a:endParaRPr>
                    </a:p>
                  </a:txBody>
                  <a:tcPr marL="9525" marR="9525" marT="9525" marB="0" anchor="ctr"/>
                </a:tc>
                <a:tc>
                  <a:txBody>
                    <a:bodyPr/>
                    <a:lstStyle/>
                    <a:p>
                      <a:pPr algn="ctr" fontAlgn="ctr"/>
                      <a:r>
                        <a:rPr lang="en-US" sz="1600" u="none" strike="noStrike">
                          <a:effectLst/>
                        </a:rPr>
                        <a:t> June 30, 2022</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2873008500"/>
                  </a:ext>
                </a:extLst>
              </a:tr>
              <a:tr h="228600">
                <a:tc>
                  <a:txBody>
                    <a:bodyPr/>
                    <a:lstStyle/>
                    <a:p>
                      <a:pPr algn="l" fontAlgn="t"/>
                      <a:r>
                        <a:rPr lang="en-US" sz="1600" u="none" strike="noStrike">
                          <a:effectLst/>
                        </a:rPr>
                        <a:t>Other Income</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65,513 </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1408483227"/>
                  </a:ext>
                </a:extLst>
              </a:tr>
              <a:tr h="295275">
                <a:tc>
                  <a:txBody>
                    <a:bodyPr/>
                    <a:lstStyle/>
                    <a:p>
                      <a:pPr algn="l" fontAlgn="t"/>
                      <a:r>
                        <a:rPr lang="en-US" sz="1600" u="none" strike="noStrike">
                          <a:effectLst/>
                        </a:rPr>
                        <a:t>Administrative Expenses</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(11,087)</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769487512"/>
                  </a:ext>
                </a:extLst>
              </a:tr>
              <a:tr h="295275">
                <a:tc>
                  <a:txBody>
                    <a:bodyPr/>
                    <a:lstStyle/>
                    <a:p>
                      <a:pPr algn="l" fontAlgn="t"/>
                      <a:r>
                        <a:rPr lang="en-US" sz="1600" u="none" strike="noStrike">
                          <a:effectLst/>
                        </a:rPr>
                        <a:t>Other  Expenses</a:t>
                      </a:r>
                      <a:endParaRPr lang="en-US" sz="1600" b="0" i="0"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(459)</a:t>
                      </a:r>
                      <a:endParaRPr lang="en-US" sz="1600" b="0" i="0"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2895028570"/>
                  </a:ext>
                </a:extLst>
              </a:tr>
              <a:tr h="295275">
                <a:tc>
                  <a:txBody>
                    <a:bodyPr/>
                    <a:lstStyle/>
                    <a:p>
                      <a:pPr algn="l" fontAlgn="t"/>
                      <a:r>
                        <a:rPr lang="en-US" sz="1600" u="none" strike="noStrike">
                          <a:effectLst/>
                        </a:rPr>
                        <a:t>Finance Cost</a:t>
                      </a:r>
                      <a:endParaRPr lang="en-US" sz="1600" b="0" i="0"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(2,541)</a:t>
                      </a:r>
                      <a:endParaRPr lang="en-US" sz="1600" b="0" i="0"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3870404748"/>
                  </a:ext>
                </a:extLst>
              </a:tr>
              <a:tr h="295275">
                <a:tc>
                  <a:txBody>
                    <a:bodyPr/>
                    <a:lstStyle/>
                    <a:p>
                      <a:pPr algn="l" fontAlgn="t"/>
                      <a:r>
                        <a:rPr lang="en-US" sz="1600" u="none" strike="noStrike">
                          <a:effectLst/>
                        </a:rPr>
                        <a:t>Profit / (Loss) Before Taxation</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51,426 </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1718102145"/>
                  </a:ext>
                </a:extLst>
              </a:tr>
              <a:tr h="295275">
                <a:tc>
                  <a:txBody>
                    <a:bodyPr/>
                    <a:lstStyle/>
                    <a:p>
                      <a:pPr algn="l" fontAlgn="t"/>
                      <a:r>
                        <a:rPr lang="en-US" sz="1600" u="none" strike="noStrike">
                          <a:effectLst/>
                        </a:rPr>
                        <a:t>Taxation</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a:effectLst/>
                        </a:rPr>
                        <a:t>                                            (210)</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val="2362351399"/>
                  </a:ext>
                </a:extLst>
              </a:tr>
              <a:tr h="295275">
                <a:tc>
                  <a:txBody>
                    <a:bodyPr/>
                    <a:lstStyle/>
                    <a:p>
                      <a:pPr algn="l" fontAlgn="t"/>
                      <a:r>
                        <a:rPr lang="en-US" sz="1600" u="none" strike="noStrike" dirty="0">
                          <a:effectLst/>
                        </a:rPr>
                        <a:t>Profit / (Loss) After Taxation</a:t>
                      </a:r>
                      <a:endParaRPr lang="en-US" sz="1600" b="1" i="1" u="none" strike="noStrike" dirty="0">
                        <a:effectLst/>
                        <a:latin typeface="Arial" panose="020B0604020202020204" pitchFamily="34" charset="0"/>
                      </a:endParaRPr>
                    </a:p>
                  </a:txBody>
                  <a:tcPr marL="9525" marR="9525" marT="9525" marB="0"/>
                </a:tc>
                <a:tc>
                  <a:txBody>
                    <a:bodyPr/>
                    <a:lstStyle/>
                    <a:p>
                      <a:pPr algn="r" fontAlgn="ctr"/>
                      <a:r>
                        <a:rPr lang="en-US" sz="1600" u="none" strike="noStrike" dirty="0">
                          <a:effectLst/>
                        </a:rPr>
                        <a:t>                                        51,215 </a:t>
                      </a:r>
                      <a:endParaRPr lang="en-US" sz="1600" b="1"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val="570824982"/>
                  </a:ext>
                </a:extLst>
              </a:tr>
            </a:tbl>
          </a:graphicData>
        </a:graphic>
      </p:graphicFrame>
      <p:sp>
        <p:nvSpPr>
          <p:cNvPr id="22" name="Content Placeholder 2">
            <a:extLst>
              <a:ext uri="{FF2B5EF4-FFF2-40B4-BE49-F238E27FC236}">
                <a16:creationId xmlns:a16="http://schemas.microsoft.com/office/drawing/2014/main" id="{D304C65C-ACB7-D167-C76F-9800C02F44D0}"/>
              </a:ext>
            </a:extLst>
          </p:cNvPr>
          <p:cNvSpPr>
            <a:spLocks noGrp="1"/>
          </p:cNvSpPr>
          <p:nvPr>
            <p:ph idx="1"/>
          </p:nvPr>
        </p:nvSpPr>
        <p:spPr>
          <a:xfrm>
            <a:off x="677334" y="5206521"/>
            <a:ext cx="8128249" cy="1039534"/>
          </a:xfrm>
        </p:spPr>
        <p:txBody>
          <a:bodyPr>
            <a:normAutofit/>
          </a:bodyPr>
          <a:lstStyle/>
          <a:p>
            <a:pPr>
              <a:buClr>
                <a:schemeClr val="tx1">
                  <a:lumMod val="75000"/>
                  <a:lumOff val="25000"/>
                </a:schemeClr>
              </a:buClr>
              <a:buFont typeface="Arial" panose="020B0604020202020204" pitchFamily="34" charset="0"/>
              <a:buChar char="•"/>
            </a:pPr>
            <a:r>
              <a:rPr lang="en-GB" dirty="0">
                <a:latin typeface="Helvetica" panose="020B0604020202020204" pitchFamily="34" charset="0"/>
                <a:cs typeface="Helvetica" panose="020B0604020202020204" pitchFamily="34" charset="0"/>
              </a:rPr>
              <a:t>No </a:t>
            </a:r>
            <a:r>
              <a:rPr lang="en-GB" dirty="0" err="1">
                <a:latin typeface="Helvetica" panose="020B0604020202020204" pitchFamily="34" charset="0"/>
                <a:cs typeface="Helvetica" panose="020B0604020202020204" pitchFamily="34" charset="0"/>
              </a:rPr>
              <a:t>revnue</a:t>
            </a:r>
            <a:r>
              <a:rPr lang="en-GB" dirty="0">
                <a:latin typeface="Helvetica" panose="020B0604020202020204" pitchFamily="34" charset="0"/>
                <a:cs typeface="Helvetica" panose="020B0604020202020204" pitchFamily="34" charset="0"/>
              </a:rPr>
              <a:t> in FY 21-22 as company is non operational. The other income is mainly due to Profit o bank deposits Rs. 1.7million and markup payable written off Rs. 63.7 million. </a:t>
            </a: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997263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STOCK INFORMATION</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2020-21</a:t>
            </a:r>
          </a:p>
        </p:txBody>
      </p:sp>
    </p:spTree>
    <p:extLst>
      <p:ext uri="{BB962C8B-B14F-4D97-AF65-F5344CB8AC3E}">
        <p14:creationId xmlns:p14="http://schemas.microsoft.com/office/powerpoint/2010/main" val="57516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10257"/>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STOCK INFORMATION</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8" name="Content Placeholder 2">
            <a:extLst>
              <a:ext uri="{FF2B5EF4-FFF2-40B4-BE49-F238E27FC236}">
                <a16:creationId xmlns:a16="http://schemas.microsoft.com/office/drawing/2014/main" id="{C012946D-DE30-6CFF-7D71-3F83AD0068FE}"/>
              </a:ext>
            </a:extLst>
          </p:cNvPr>
          <p:cNvSpPr>
            <a:spLocks noGrp="1"/>
          </p:cNvSpPr>
          <p:nvPr>
            <p:ph idx="1"/>
          </p:nvPr>
        </p:nvSpPr>
        <p:spPr>
          <a:xfrm>
            <a:off x="677334" y="1173707"/>
            <a:ext cx="8596668" cy="4471869"/>
          </a:xfrm>
        </p:spPr>
        <p:txBody>
          <a:bodyPr/>
          <a:lstStyle/>
          <a:p>
            <a:pPr>
              <a:buClr>
                <a:schemeClr val="tx1">
                  <a:lumMod val="75000"/>
                  <a:lumOff val="25000"/>
                </a:schemeClr>
              </a:buClr>
              <a:buFont typeface="Wingdings" panose="05000000000000000000" pitchFamily="2" charset="2"/>
              <a:buChar char="§"/>
            </a:pPr>
            <a:endParaRPr lang="en-GB" sz="1000" dirty="0">
              <a:latin typeface="Helvetica" panose="020B0604020202020204" pitchFamily="34" charset="0"/>
              <a:cs typeface="Helvetica" panose="020B0604020202020204" pitchFamily="34" charset="0"/>
            </a:endParaRPr>
          </a:p>
          <a:p>
            <a:pPr marR="0" algn="just">
              <a:spcBef>
                <a:spcPts val="0"/>
              </a:spcBef>
              <a:spcAft>
                <a:spcPts val="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Accounts for the year ended June 30, 2022 show a profit of Rupees 51.22 million, as compared to a profit of Rupees 55.83 million in the corresponding period in 2021, while the profit per share was 2.16 as compared to last year’s profit per share of 2.35. This Profit is primarily attributed to the write-back of accrued markup of Bank of Punjab. The administrative and other expenses are incurred for the legal and professional expenses and the cost of minimum staff required for managing the corporate and financial affairs of the company.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en-US" sz="1800" dirty="0">
                <a:effectLst/>
                <a:latin typeface="Arial" panose="020B0604020202020204" pitchFamily="34" charset="0"/>
                <a:ea typeface="Calibri" panose="020F0502020204030204" pitchFamily="34" charset="0"/>
              </a:rPr>
              <a:t>The management is in the process of implementing the closure plan approved by the BOD and Shareholders. There were two parts of this plan i.e. Disposal of Assets and Future Business plan.</a:t>
            </a:r>
          </a:p>
          <a:p>
            <a:pPr>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Currently company don not have funds for future business plan and if a possibility come up we will put it up for approval to the Shareholders.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endParaRPr lang="en-US" sz="1800" dirty="0">
              <a:effectLst/>
              <a:latin typeface="Arial" panose="020B0604020202020204" pitchFamily="34" charset="0"/>
              <a:ea typeface="Calibri" panose="020F0502020204030204" pitchFamily="34" charset="0"/>
            </a:endParaRPr>
          </a:p>
          <a:p>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20142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pPr algn="ctr"/>
            <a:r>
              <a:rPr lang="en-GB" sz="6000"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THANK YOU</a:t>
            </a:r>
          </a:p>
        </p:txBody>
      </p:sp>
    </p:spTree>
    <p:extLst>
      <p:ext uri="{BB962C8B-B14F-4D97-AF65-F5344CB8AC3E}">
        <p14:creationId xmlns:p14="http://schemas.microsoft.com/office/powerpoint/2010/main" val="1361830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COMPANY PROFILE</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2021-22</a:t>
            </a:r>
          </a:p>
        </p:txBody>
      </p:sp>
    </p:spTree>
    <p:extLst>
      <p:ext uri="{BB962C8B-B14F-4D97-AF65-F5344CB8AC3E}">
        <p14:creationId xmlns:p14="http://schemas.microsoft.com/office/powerpoint/2010/main" val="3888890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3200" b="1" dirty="0">
                <a:solidFill>
                  <a:srgbClr val="FFC000"/>
                </a:solidFill>
                <a:latin typeface="Helvetica" panose="020B0604020202020204" pitchFamily="34" charset="0"/>
                <a:cs typeface="Helvetica" panose="020B0604020202020204" pitchFamily="34" charset="0"/>
              </a:rPr>
              <a:t>COMPANY PROFILE</a:t>
            </a:r>
            <a:br>
              <a:rPr lang="en-GB" sz="3200" b="1"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786517" y="1460309"/>
            <a:ext cx="8596668" cy="4554729"/>
          </a:xfrm>
        </p:spPr>
        <p:txBody>
          <a:bodyPr>
            <a:normAutofit/>
          </a:bodyPr>
          <a:lstStyle/>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We are a Public Listed Company, incorporated in 1964.</a:t>
            </a: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Scrip of Crescent Jute Mills Limited (CJPL) on PSX is with a market ticker of </a:t>
            </a:r>
            <a:r>
              <a:rPr lang="en-GB" b="1" dirty="0">
                <a:latin typeface="Helvetica" panose="020B0604020202020204" pitchFamily="34" charset="0"/>
                <a:cs typeface="Helvetica" panose="020B0604020202020204" pitchFamily="34" charset="0"/>
              </a:rPr>
              <a:t>CJPL</a:t>
            </a:r>
            <a:r>
              <a:rPr lang="en-GB" dirty="0">
                <a:latin typeface="Helvetica" panose="020B0604020202020204" pitchFamily="34" charset="0"/>
                <a:cs typeface="Helvetica" panose="020B0604020202020204" pitchFamily="34" charset="0"/>
              </a:rPr>
              <a:t>.</a:t>
            </a:r>
          </a:p>
          <a:p>
            <a:pPr marL="0" indent="0">
              <a:buClr>
                <a:schemeClr val="tx1">
                  <a:lumMod val="75000"/>
                  <a:lumOff val="25000"/>
                </a:schemeClr>
              </a:buClr>
              <a:buNone/>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Being a manufacturing concern company </a:t>
            </a:r>
            <a:r>
              <a:rPr lang="en-US" dirty="0">
                <a:latin typeface="Helvetica" panose="020B0604020202020204" pitchFamily="34" charset="0"/>
                <a:cs typeface="Helvetica" panose="020B0604020202020204" pitchFamily="34" charset="0"/>
              </a:rPr>
              <a:t>was engaged in the manufacturing and sale of jute products including jute bags.</a:t>
            </a: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388392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00348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VISION &amp; MISSION STATEMENT</a:t>
            </a:r>
          </a:p>
        </p:txBody>
      </p:sp>
      <p:sp>
        <p:nvSpPr>
          <p:cNvPr id="3" name="Subtitle 2"/>
          <p:cNvSpPr>
            <a:spLocks noGrp="1"/>
          </p:cNvSpPr>
          <p:nvPr>
            <p:ph type="subTitle" idx="1"/>
          </p:nvPr>
        </p:nvSpPr>
        <p:spPr>
          <a:xfrm>
            <a:off x="2021305" y="413104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2021-22</a:t>
            </a:r>
          </a:p>
        </p:txBody>
      </p:sp>
    </p:spTree>
    <p:extLst>
      <p:ext uri="{BB962C8B-B14F-4D97-AF65-F5344CB8AC3E}">
        <p14:creationId xmlns:p14="http://schemas.microsoft.com/office/powerpoint/2010/main" val="384535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786517" y="1540520"/>
            <a:ext cx="4956557" cy="2020827"/>
          </a:xfrm>
        </p:spPr>
        <p:txBody>
          <a:bodyPr>
            <a:normAutofit/>
          </a:bodyPr>
          <a:lstStyle/>
          <a:p>
            <a:pPr marL="0" indent="0" algn="just">
              <a:buClr>
                <a:schemeClr val="tx1">
                  <a:lumMod val="75000"/>
                  <a:lumOff val="25000"/>
                </a:schemeClr>
              </a:buClr>
              <a:buNone/>
            </a:pPr>
            <a:r>
              <a:rPr lang="en-GB" sz="2000" b="1" dirty="0">
                <a:solidFill>
                  <a:srgbClr val="FFC000"/>
                </a:solidFill>
                <a:latin typeface="Helvetica" panose="020B0604020202020204" pitchFamily="34" charset="0"/>
                <a:cs typeface="Helvetica" panose="020B0604020202020204" pitchFamily="34" charset="0"/>
              </a:rPr>
              <a:t>VISION</a:t>
            </a:r>
            <a:endParaRPr lang="en-GB" sz="2000" b="1"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r>
              <a:rPr lang="en-US" b="0" i="0" dirty="0">
                <a:solidFill>
                  <a:srgbClr val="655C4A"/>
                </a:solidFill>
                <a:effectLst/>
                <a:latin typeface="Arial" panose="020B0604020202020204" pitchFamily="34" charset="0"/>
              </a:rPr>
              <a:t>We, at Crescent Jute, will establish and sustain our position as market leaders in the global market by producing quality jute products while setting standards of professional excellence.</a:t>
            </a:r>
            <a:endParaRPr lang="en-GB"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358215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10" name="TextBox 9">
            <a:extLst>
              <a:ext uri="{FF2B5EF4-FFF2-40B4-BE49-F238E27FC236}">
                <a16:creationId xmlns:a16="http://schemas.microsoft.com/office/drawing/2014/main" id="{11422CC0-D4AC-1EFA-F74A-1102E4421112}"/>
              </a:ext>
            </a:extLst>
          </p:cNvPr>
          <p:cNvSpPr txBox="1"/>
          <p:nvPr/>
        </p:nvSpPr>
        <p:spPr>
          <a:xfrm>
            <a:off x="677334" y="1067121"/>
            <a:ext cx="7903958" cy="3724096"/>
          </a:xfrm>
          <a:prstGeom prst="rect">
            <a:avLst/>
          </a:prstGeom>
          <a:noFill/>
        </p:spPr>
        <p:txBody>
          <a:bodyPr wrap="square">
            <a:spAutoFit/>
          </a:bodyPr>
          <a:lstStyle/>
          <a:p>
            <a:pPr marL="0" indent="0" algn="just">
              <a:buClr>
                <a:schemeClr val="tx1">
                  <a:lumMod val="75000"/>
                  <a:lumOff val="25000"/>
                </a:schemeClr>
              </a:buClr>
              <a:buFont typeface="Wingdings 3" charset="2"/>
              <a:buNone/>
            </a:pPr>
            <a:r>
              <a:rPr lang="en-GB" sz="2000" b="1" dirty="0">
                <a:solidFill>
                  <a:srgbClr val="FFC000"/>
                </a:solidFill>
                <a:latin typeface="Helvetica" panose="020B0604020202020204" pitchFamily="34" charset="0"/>
                <a:cs typeface="Helvetica" panose="020B0604020202020204" pitchFamily="34" charset="0"/>
              </a:rPr>
              <a:t>MISSION</a:t>
            </a:r>
            <a:endParaRPr lang="en-GB" sz="2000" b="1"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endParaRPr lang="en-GB" sz="1800" dirty="0">
              <a:latin typeface="Helvetica" panose="020B0604020202020204" pitchFamily="34" charset="0"/>
              <a:cs typeface="Helvetica" panose="020B0604020202020204" pitchFamily="34" charset="0"/>
            </a:endParaRP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Continuously striving for enhancement in quality and productivity.</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Creating new and non-traditional Jute based products through active research.</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Positioning ourselves as preferred employer through development of professionals who uphold a positive, healthy and honest organizational culture for an enabling work environment.</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Exploring new markets and opportunities, while maintaining a satisfied customer base.</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Supporting the community to keep the environment clean to generally improve the quality of life.</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Visibly work towards the material well being of all stakeholders.</a:t>
            </a:r>
            <a:endParaRPr lang="en-GB" sz="18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883724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00348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OPERATIONAL PERFORMANCE</a:t>
            </a:r>
          </a:p>
        </p:txBody>
      </p:sp>
      <p:sp>
        <p:nvSpPr>
          <p:cNvPr id="3" name="Subtitle 2"/>
          <p:cNvSpPr>
            <a:spLocks noGrp="1"/>
          </p:cNvSpPr>
          <p:nvPr>
            <p:ph type="subTitle" idx="1"/>
          </p:nvPr>
        </p:nvSpPr>
        <p:spPr>
          <a:xfrm>
            <a:off x="2021305" y="413104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2021-22</a:t>
            </a:r>
          </a:p>
        </p:txBody>
      </p:sp>
    </p:spTree>
    <p:extLst>
      <p:ext uri="{BB962C8B-B14F-4D97-AF65-F5344CB8AC3E}">
        <p14:creationId xmlns:p14="http://schemas.microsoft.com/office/powerpoint/2010/main" val="334243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OPERATIONAL PERFORMANCE</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677334" y="1173707"/>
            <a:ext cx="8596668" cy="4471869"/>
          </a:xfrm>
        </p:spPr>
        <p:txBody>
          <a:bodyPr/>
          <a:lstStyle/>
          <a:p>
            <a:pPr>
              <a:buClr>
                <a:schemeClr val="tx1">
                  <a:lumMod val="75000"/>
                  <a:lumOff val="25000"/>
                </a:schemeClr>
              </a:buClr>
              <a:buFont typeface="Wingdings" panose="05000000000000000000" pitchFamily="2" charset="2"/>
              <a:buChar char="§"/>
            </a:pPr>
            <a:endParaRPr lang="en-GB" sz="1000" dirty="0">
              <a:latin typeface="Helvetica" panose="020B0604020202020204" pitchFamily="34" charset="0"/>
              <a:cs typeface="Helvetica" panose="020B0604020202020204" pitchFamily="34" charset="0"/>
            </a:endParaRP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Due to shortage of working capital and reduction in demand of finished goods resulted in the closure of Company's operations since May 02, 2011.</a:t>
            </a: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The Company in its Annual General Meeting on October 31, 2011 decided to dispose of the property, plant and equipment of the Company.</a:t>
            </a: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Whole of the property, "&amp;"plant and equipment has been disposed of </a:t>
            </a:r>
            <a:r>
              <a:rPr lang="en-US" dirty="0" err="1">
                <a:latin typeface="Helvetica" panose="020B0604020202020204" pitchFamily="34" charset="0"/>
                <a:cs typeface="Helvetica" panose="020B0604020202020204" pitchFamily="34" charset="0"/>
              </a:rPr>
              <a:t>uptill</a:t>
            </a:r>
            <a:r>
              <a:rPr lang="en-US" dirty="0">
                <a:latin typeface="Helvetica" panose="020B0604020202020204" pitchFamily="34" charset="0"/>
                <a:cs typeface="Helvetica" panose="020B0604020202020204" pitchFamily="34" charset="0"/>
              </a:rPr>
              <a:t> June 30, 2019.</a:t>
            </a: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Moreover the Company has suffered accumulated loss of Rs. 452.7 million as on 30 June 2022 which has turned equity into negative balance of Rs. 179.42 million.</a:t>
            </a: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833428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FINANCIAL PERFORMANCE</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2021-22</a:t>
            </a:r>
          </a:p>
        </p:txBody>
      </p:sp>
    </p:spTree>
    <p:extLst>
      <p:ext uri="{BB962C8B-B14F-4D97-AF65-F5344CB8AC3E}">
        <p14:creationId xmlns:p14="http://schemas.microsoft.com/office/powerpoint/2010/main" val="23835023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2643</TotalTime>
  <Words>620</Words>
  <Application>Microsoft Office PowerPoint</Application>
  <PresentationFormat>Widescreen</PresentationFormat>
  <Paragraphs>71</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Helvetica</vt:lpstr>
      <vt:lpstr>Trebuchet MS</vt:lpstr>
      <vt:lpstr>Wingdings</vt:lpstr>
      <vt:lpstr>Wingdings 3</vt:lpstr>
      <vt:lpstr>Facet</vt:lpstr>
      <vt:lpstr>CORPORATE BRIEFING SESSION</vt:lpstr>
      <vt:lpstr>COMPANY PROFILE </vt:lpstr>
      <vt:lpstr>COMPANY PROFILE CORPORATE BRIEFING SESSION - CJPL</vt:lpstr>
      <vt:lpstr>VISION &amp; MISSION STATEMENT</vt:lpstr>
      <vt:lpstr>CORPORATE BRIEFING SESSION - CJPL</vt:lpstr>
      <vt:lpstr>CORPORATE BRIEFING SESSION - CJPL</vt:lpstr>
      <vt:lpstr>OPERATIONAL PERFORMANCE</vt:lpstr>
      <vt:lpstr>OPERATIONAL PERFORMANCE CORPORATE BRIEFING SESSION - CJPL</vt:lpstr>
      <vt:lpstr>FINANCIAL PERFORMANCE </vt:lpstr>
      <vt:lpstr>FINANCIAL PERFORMANCE CORPORATE BRIEFING SESSION - CJPL</vt:lpstr>
      <vt:lpstr>STOCK INFORMATION </vt:lpstr>
      <vt:lpstr>STOCK INFORMATION CORPORATE BRIEFING SESSION - CJPL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Aniq Arshad</dc:creator>
  <cp:lastModifiedBy>Muhammad Saad Mehboob</cp:lastModifiedBy>
  <cp:revision>132</cp:revision>
  <cp:lastPrinted>2019-11-26T12:24:41Z</cp:lastPrinted>
  <dcterms:created xsi:type="dcterms:W3CDTF">2019-11-20T09:32:39Z</dcterms:created>
  <dcterms:modified xsi:type="dcterms:W3CDTF">2022-11-29T07:17:05Z</dcterms:modified>
</cp:coreProperties>
</file>